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185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82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64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4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2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4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9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24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8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96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71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5614-140F-46F2-92CD-93028B4BF798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8366-F31F-4E28-8DED-9F7667EC2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50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5843067" y="1121045"/>
            <a:ext cx="2935" cy="162397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599188" y="1867381"/>
            <a:ext cx="1644571" cy="94143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418509" y="3532818"/>
            <a:ext cx="2218805" cy="119501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887479" y="3520454"/>
            <a:ext cx="4996" cy="177863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774314" y="1903560"/>
            <a:ext cx="1713711" cy="90525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404824" y="3532818"/>
            <a:ext cx="1292498" cy="9318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865590" y="486567"/>
            <a:ext cx="1815841" cy="543674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654872" y="4769608"/>
            <a:ext cx="1597647" cy="695577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5" name="Rounded Rectangle 24"/>
          <p:cNvSpPr/>
          <p:nvPr/>
        </p:nvSpPr>
        <p:spPr>
          <a:xfrm>
            <a:off x="634802" y="1593633"/>
            <a:ext cx="1903763" cy="500598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9479508" y="1465757"/>
            <a:ext cx="2030056" cy="506481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8753306" y="4569553"/>
            <a:ext cx="2219945" cy="744304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4865590" y="5334485"/>
            <a:ext cx="2043778" cy="744304"/>
          </a:xfrm>
          <a:prstGeom prst="roundRect">
            <a:avLst/>
          </a:prstGeom>
          <a:ln w="57150">
            <a:solidFill>
              <a:srgbClr val="3818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036303" y="530635"/>
            <a:ext cx="1592185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hlinkClick r:id="rId3" action="ppaction://hlinksldjump"/>
              </a:rPr>
              <a:t>Logic Model</a:t>
            </a:r>
            <a:endParaRPr lang="en-GB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469031" y="1503450"/>
            <a:ext cx="2073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hlinkClick r:id="rId4" action="ppaction://hlinksldjump"/>
              </a:rPr>
              <a:t>Generic Social</a:t>
            </a:r>
            <a:endParaRPr lang="en-GB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783681" y="4751487"/>
            <a:ext cx="224481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  <a:hlinkClick r:id="rId5" action="ppaction://hlinksldjump"/>
              </a:rPr>
              <a:t>Generic Learning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8970" y="5506582"/>
            <a:ext cx="1897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hlinkClick r:id="rId6" action="ppaction://hlinksldjump"/>
              </a:rPr>
              <a:t>Triangulation</a:t>
            </a:r>
            <a:endParaRPr lang="en-GB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03864" y="4887202"/>
            <a:ext cx="1336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hlinkClick r:id="rId7" action="ppaction://hlinksldjump"/>
              </a:rPr>
              <a:t>Digital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4755" y="1643877"/>
            <a:ext cx="190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hlinkClick r:id="rId8" action="ppaction://hlinksldjump"/>
              </a:rPr>
              <a:t>Developmental</a:t>
            </a:r>
            <a:endParaRPr lang="en-GB" sz="2000" b="1" dirty="0"/>
          </a:p>
        </p:txBody>
      </p:sp>
      <p:sp>
        <p:nvSpPr>
          <p:cNvPr id="118" name="Title 1"/>
          <p:cNvSpPr txBox="1">
            <a:spLocks/>
          </p:cNvSpPr>
          <p:nvPr/>
        </p:nvSpPr>
        <p:spPr>
          <a:xfrm>
            <a:off x="4117910" y="1972238"/>
            <a:ext cx="402771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Evaluation Styles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7163" y="629910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/>
              <a:t>Public Engagement with Research Unit</a:t>
            </a:r>
          </a:p>
          <a:p>
            <a:r>
              <a:rPr lang="en-GB" sz="1400" dirty="0"/>
              <a:t>University of Southampton</a:t>
            </a:r>
          </a:p>
        </p:txBody>
      </p:sp>
    </p:spTree>
    <p:extLst>
      <p:ext uri="{BB962C8B-B14F-4D97-AF65-F5344CB8AC3E}">
        <p14:creationId xmlns:p14="http://schemas.microsoft.com/office/powerpoint/2010/main" val="335867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Generic 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Clearly identifying the core purpose/outcome of your activity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Developing an evaluative question to reflect this core purpose by thinking about what participants and staff would do, think and say if the project outcome has been met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Think of questions that are open (do not invite a yes/no answer) and that give respondents scope to say what is important to them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Adapt your methods of data collection to the audience, e.g. if working with children, visual methods might be more effective than a questionnaire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1014" y1="29977" x2="51014" y2="29977"/>
                        <a14:foregroundMark x1="55297" y1="71976" x2="55297" y2="71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5" y="5533052"/>
            <a:ext cx="1088507" cy="108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5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Logic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Inputs (what is required to achieve aims)</a:t>
            </a:r>
          </a:p>
          <a:p>
            <a:r>
              <a:rPr lang="en-GB" dirty="0">
                <a:effectLst/>
              </a:rPr>
              <a:t>Activities (what the project does with the resources)</a:t>
            </a:r>
          </a:p>
          <a:p>
            <a:r>
              <a:rPr lang="en-GB" dirty="0">
                <a:effectLst/>
              </a:rPr>
              <a:t>Outputs</a:t>
            </a:r>
          </a:p>
          <a:p>
            <a:r>
              <a:rPr lang="en-GB" dirty="0"/>
              <a:t>Short-term outcomes</a:t>
            </a:r>
          </a:p>
          <a:p>
            <a:r>
              <a:rPr lang="en-GB" dirty="0"/>
              <a:t>Longer-term outcomes</a:t>
            </a:r>
          </a:p>
          <a:p>
            <a:r>
              <a:rPr lang="en-GB" dirty="0"/>
              <a:t>Measurement</a:t>
            </a:r>
          </a:p>
          <a:p>
            <a:r>
              <a:rPr lang="en-GB" dirty="0"/>
              <a:t>Tools</a:t>
            </a:r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1014" y1="29977" x2="51014" y2="29977"/>
                        <a14:foregroundMark x1="55297" y1="71976" x2="55297" y2="71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6" y="5523721"/>
            <a:ext cx="1088507" cy="108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186298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81850"/>
          </a:solidFill>
        </p:spPr>
        <p:txBody>
          <a:bodyPr/>
          <a:lstStyle/>
          <a:p>
            <a:r>
              <a:rPr lang="en-GB" b="1" dirty="0"/>
              <a:t>Digital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Photographs</a:t>
            </a:r>
          </a:p>
          <a:p>
            <a:r>
              <a:rPr lang="en-GB" dirty="0"/>
              <a:t>Video</a:t>
            </a:r>
          </a:p>
          <a:p>
            <a:r>
              <a:rPr lang="en-GB" dirty="0"/>
              <a:t>Video diaries</a:t>
            </a:r>
          </a:p>
          <a:p>
            <a:r>
              <a:rPr lang="en-GB" dirty="0"/>
              <a:t>Blogs</a:t>
            </a:r>
          </a:p>
          <a:p>
            <a:r>
              <a:rPr lang="en-GB" dirty="0"/>
              <a:t>Audio recording</a:t>
            </a:r>
          </a:p>
          <a:p>
            <a:r>
              <a:rPr lang="en-GB" dirty="0"/>
              <a:t>Podcasting</a:t>
            </a:r>
          </a:p>
          <a:p>
            <a:r>
              <a:rPr lang="en-GB" dirty="0"/>
              <a:t>Mobile phones (texting, apps, etc.)</a:t>
            </a:r>
          </a:p>
          <a:p>
            <a:r>
              <a:rPr lang="en-GB" dirty="0"/>
              <a:t>Internet platforms</a:t>
            </a:r>
          </a:p>
          <a:p>
            <a:r>
              <a:rPr lang="en-GB" dirty="0"/>
              <a:t>Web polls</a:t>
            </a:r>
          </a:p>
          <a:p>
            <a:r>
              <a:rPr lang="en-GB" dirty="0"/>
              <a:t>Email</a:t>
            </a:r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7851" y1="27423" x2="57851" y2="27423"/>
                        <a14:foregroundMark x1="50113" y1="83997" x2="50113" y2="8399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6" y="5523721"/>
            <a:ext cx="1088507" cy="108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167578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Developmental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Innovation</a:t>
            </a:r>
          </a:p>
          <a:p>
            <a:r>
              <a:rPr lang="en-GB" dirty="0"/>
              <a:t>Radical redesign</a:t>
            </a:r>
          </a:p>
          <a:p>
            <a:r>
              <a:rPr lang="en-GB" dirty="0"/>
              <a:t>Replication</a:t>
            </a:r>
          </a:p>
          <a:p>
            <a:r>
              <a:rPr lang="en-GB" dirty="0"/>
              <a:t>Complex issues</a:t>
            </a:r>
          </a:p>
          <a:p>
            <a:r>
              <a:rPr lang="en-GB" dirty="0"/>
              <a:t>Crises</a:t>
            </a:r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558" y1="32607" x2="47558" y2="32607"/>
                        <a14:foregroundMark x1="41548" y1="77160" x2="41548" y2="7716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6" y="5523721"/>
            <a:ext cx="1088507" cy="108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288193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Generic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Knowledge and understanding</a:t>
            </a:r>
          </a:p>
          <a:p>
            <a:r>
              <a:rPr lang="en-GB" dirty="0"/>
              <a:t>Skills</a:t>
            </a:r>
          </a:p>
          <a:p>
            <a:r>
              <a:rPr lang="en-GB" dirty="0"/>
              <a:t>Behaviour and progression</a:t>
            </a:r>
          </a:p>
          <a:p>
            <a:r>
              <a:rPr lang="en-GB" dirty="0"/>
              <a:t>Enjoyment</a:t>
            </a:r>
          </a:p>
          <a:p>
            <a:r>
              <a:rPr lang="en-GB" dirty="0"/>
              <a:t>Inspiration</a:t>
            </a:r>
          </a:p>
          <a:p>
            <a:r>
              <a:rPr lang="en-GB" dirty="0"/>
              <a:t>Creativity</a:t>
            </a:r>
          </a:p>
          <a:p>
            <a:r>
              <a:rPr lang="en-GB" dirty="0"/>
              <a:t>Attitudes and values</a:t>
            </a:r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3276" y1="31705" x2="43276" y2="31705"/>
                        <a14:foregroundMark x1="56123" y1="75432" x2="56123" y2="754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6" y="5523721"/>
            <a:ext cx="1088507" cy="108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292308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18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Triangulation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67473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/>
              <a:t>Using different methods to collect information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Asking different people the same thing, to gain a well-rounded perspective of evaluation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dirty="0">
                <a:effectLst/>
              </a:rPr>
              <a:t>Mixture of quantitative and qualitative </a:t>
            </a:r>
            <a:r>
              <a:rPr lang="fr-FR" dirty="0" err="1">
                <a:effectLst/>
              </a:rPr>
              <a:t>methods</a:t>
            </a:r>
            <a:r>
              <a:rPr lang="fr-FR" dirty="0">
                <a:effectLst/>
              </a:rPr>
              <a:t> (e.g. </a:t>
            </a:r>
            <a:r>
              <a:rPr lang="fr-FR" dirty="0" err="1">
                <a:effectLst/>
              </a:rPr>
              <a:t>surveys</a:t>
            </a:r>
            <a:r>
              <a:rPr lang="fr-FR" dirty="0">
                <a:effectLst/>
              </a:rPr>
              <a:t>, focus groups, observation, questionnaires, </a:t>
            </a:r>
            <a:r>
              <a:rPr lang="fr-FR" dirty="0" err="1">
                <a:effectLst/>
              </a:rPr>
              <a:t>tracked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attendance</a:t>
            </a:r>
            <a:r>
              <a:rPr lang="fr-FR" dirty="0">
                <a:effectLst/>
              </a:rPr>
              <a:t> figures etc.)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Bring together different theoretical approaches to interpret the outcomes of research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Can also describe the work of several researchers combining their observations of the same evidence during the same time (e.g. a gallery observation by a team)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Mix of both primary and secondary evidence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Can help to protect against built-in bias within evaluation methods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>
                <a:effectLst/>
              </a:rPr>
              <a:t>Avoids reliance on the written or spoken word, which can be a barrier for some participants (part of the 'Mosaic Approach')</a:t>
            </a:r>
            <a:endParaRPr lang="en-GB" dirty="0"/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7025" y1="28325" x2="57025" y2="28325"/>
                        <a14:foregroundMark x1="51014" y1="71976" x2="51014" y2="71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09546" y="5523721"/>
            <a:ext cx="1088507" cy="1088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809546" y="6531429"/>
            <a:ext cx="108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414268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E7D4D19B0FC04782909AE23755B2A8" ma:contentTypeVersion="2" ma:contentTypeDescription="Create a new document." ma:contentTypeScope="" ma:versionID="b2178aefa7b22ddd5cfebf1512c8cbf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aee3b6c086d910f7e15c934c0b77c2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8" nillable="true" ma:displayName="Rating (0-5)" ma:decimals="2" ma:description="Average value of all the ratings that have been submitted" ma:internalName="Rating_x0020__x0028_0_x002d_5_x0029_" ma:readOnly="true">
      <xsd:simpleType>
        <xsd:restriction base="dms:Number"/>
      </xsd:simpleType>
    </xsd:element>
    <xsd:element name="RatingCount" ma:index="9" nillable="true" ma:displayName="Number of Ratings" ma:decimals="0" ma:description="Number of ratings submitted" ma:internalName="Number_x0020_of_x0020_Ratings" ma:readOnly="tru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827BE6-C4A0-4C1B-A4B8-422669DDD227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0E8CB8-FBF8-43C7-818A-728F42BA7D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3AA10-44D0-4579-B447-3436D690D4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151</TotalTime>
  <Words>325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Generic Social</vt:lpstr>
      <vt:lpstr>Logic Model</vt:lpstr>
      <vt:lpstr>Digital</vt:lpstr>
      <vt:lpstr>Developmental</vt:lpstr>
      <vt:lpstr>Generic Learning</vt:lpstr>
      <vt:lpstr>Triangulation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Styles</dc:title>
  <dc:creator>Medland C.J.</dc:creator>
  <cp:lastModifiedBy>Charlotte Medland</cp:lastModifiedBy>
  <cp:revision>29</cp:revision>
  <dcterms:created xsi:type="dcterms:W3CDTF">2017-01-03T13:34:02Z</dcterms:created>
  <dcterms:modified xsi:type="dcterms:W3CDTF">2017-01-04T12:39:28Z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0x01010062E7D4D19B0FC04782909AE23755B2A8</vt:lpwstr>
  </property>
</Properties>
</file>